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6076" autoAdjust="0"/>
  </p:normalViewPr>
  <p:slideViewPr>
    <p:cSldViewPr snapToGrid="0" showGuides="1">
      <p:cViewPr varScale="1">
        <p:scale>
          <a:sx n="105" d="100"/>
          <a:sy n="105" d="100"/>
        </p:scale>
        <p:origin x="46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7A0487-E69B-4541-8263-EC84E35F8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981C519-0427-4DF7-8AAB-60279CDAB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BB78A7-AC6C-414C-A921-DC30CBC8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759803-67ED-4EB8-AABB-79FA9FD5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46DB7D5-923C-4C28-9AEB-22D4C069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64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5999EE-A4AC-46EE-9AA8-09D33A34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2A6DC4F-C8C6-4AB0-9D93-8611C363D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4704DD-737F-4BA8-80E9-1B744BCF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C6ACD6-7235-4E30-8AB2-F736818D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7A5E39-EEFD-418A-B974-2CAD5586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92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798B167-678D-4EA2-BE5F-C26ED4FC7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1042FAE-A566-4FA8-B161-12BC5EABD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03601C-E666-432C-BA87-25989568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5C7F569-D519-41B8-949F-75F7CF3F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50152A-9524-4ABD-9A56-16C155B4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44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7A4ACE-EB72-415F-BD84-D457AEE5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CCF853-97EA-4DED-BFBA-D50F461BC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191DF74-0AA7-4162-A633-C0D5D4FB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249DF5-CDAB-42B0-B405-9E4D2CE8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4BDD49-1621-4289-907F-9DEBED06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839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EC5F-3942-4066-877A-0B36E8F5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0378B8-3079-4683-9E16-653EE50D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DB6C15-3DC3-47CE-B1CB-50ADE8DA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A306DD-BC07-43D7-A32C-F8E7643A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6BD4B2-62B3-445E-A824-142F8F83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018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C8D17F-F61E-4DBC-83EB-073BDBEC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05EBE5-7DF2-4300-8344-517ED6434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15B8F28-561D-4BEC-91D2-CE140D4F0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E1AA93-362E-43AF-ADCD-23C9EB97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497B9E8-EFDD-4A19-9AFD-398E50A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17FB42-2393-445B-994B-D366B295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65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B6F046-23E9-49A7-B5D3-BEEFEC50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67486C-81F5-47B4-8A29-FE69BA9EF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8264137-2F94-4908-B72C-9C9B0334E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E870D4D-8F5F-470C-A6F3-AD47B0F51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2F8E03E-5AEA-4970-BD91-B3203644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A252530-D38D-411E-939D-0B2F9655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17D63C5-4929-48F6-B5B8-65CA0079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85E016D-4451-4968-843D-385D12B5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13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009523-905C-4CB2-93FB-2D4A7683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C20B66E-020B-49D6-A391-4D524492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EA05F90-F1E4-42BA-8C72-368BA0E1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DED7D43-0F81-46D1-8D90-BC17B506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78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32FA55C-1F8F-4E71-BEBD-AA56341E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204B5EF-3C2B-4385-AEBA-8132717D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14ED97-200F-4C59-B855-86886E13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06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0CD923-87B1-4A37-973F-FCC265E9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6F0B7B-9AEC-4C0A-A698-7EA729537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9D8D73-3D16-453B-89E1-70CD9EBE7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9247546-7831-475C-9CAA-90F79170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6FC575D-FC71-47BA-B5EF-4C8AB00D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DD0E59C-409D-4658-9309-F16EAEBB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58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682C1F-02ED-49D0-B7A6-8DB51319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364822-8E71-48F9-B79C-61767AE4D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1CAF7B9-5EC8-4C95-8183-698D578E3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B6E392-F0FB-4FDB-884C-C624424B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45C415C-6F89-4175-AE03-7703BBC6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16DA7C9-B63D-4FBA-902C-D09BF131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88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DCCE47B-61FC-4253-BC4D-2E3A83D6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C02B100-8D94-4CB7-A36C-472B4A9E6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71F6E3-A5D5-44D2-8DE2-A00455B2E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544E-0905-4AF5-AB83-4DF3F4FCB949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05EC6E-DEC5-4480-A758-F47222BD8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238D90-79C0-4331-B9B8-8483787D1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1D2A6-83F7-4AF8-BBA6-E5D6F7175E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32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ACBDA-5356-4D0C-F079-B023A11A7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867B32C-D10E-0687-93AE-CA13A07474FE}"/>
              </a:ext>
            </a:extLst>
          </p:cNvPr>
          <p:cNvSpPr/>
          <p:nvPr/>
        </p:nvSpPr>
        <p:spPr>
          <a:xfrm>
            <a:off x="74764" y="5636665"/>
            <a:ext cx="12117236" cy="121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 1. </a:t>
            </a:r>
            <a:r>
              <a:rPr lang="en-US" altLang="ko-KR" sz="1600" b="1" dirty="0">
                <a:solidFill>
                  <a:schemeClr val="tx1"/>
                </a:solidFill>
              </a:rPr>
              <a:t>Morphological features of the cysts and trophozoites of free-living amoeba isolated in this study.</a:t>
            </a:r>
            <a:r>
              <a:rPr lang="en-US" altLang="ko-KR" sz="1600" dirty="0">
                <a:solidFill>
                  <a:schemeClr val="tx1"/>
                </a:solidFill>
              </a:rPr>
              <a:t> The cysts of KA/DC (A), KA/CM1 (B), KA/CM2 (C), KA/HD1 (D), KA/HD2 (E), KA/GH (F), KA/SR (G), KA/MG (J), KA/HM (K), and KA/GJ (L), and the trophozoites of KA/YS (H) and KA/US (I).</a:t>
            </a:r>
            <a:r>
              <a:rPr lang="en-US" altLang="ko-KR" sz="160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ko-KR" sz="16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484B6CE-68DD-84B7-DEBA-01A083135DE7}"/>
              </a:ext>
            </a:extLst>
          </p:cNvPr>
          <p:cNvGrpSpPr/>
          <p:nvPr/>
        </p:nvGrpSpPr>
        <p:grpSpPr>
          <a:xfrm>
            <a:off x="106846" y="128668"/>
            <a:ext cx="7308002" cy="5472001"/>
            <a:chOff x="179998" y="532528"/>
            <a:chExt cx="7308002" cy="5472001"/>
          </a:xfrm>
        </p:grpSpPr>
        <p:pic>
          <p:nvPicPr>
            <p:cNvPr id="34" name="그림 33" descr="하늘, 야외, 자연이(가) 표시된 사진&#10;&#10;자동 생성된 설명">
              <a:extLst>
                <a:ext uri="{FF2B5EF4-FFF2-40B4-BE49-F238E27FC236}">
                  <a16:creationId xmlns:a16="http://schemas.microsoft.com/office/drawing/2014/main" id="{BE8B56A7-8390-FD26-7675-883DACCB4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6" t="28195" r="38465" b="41047"/>
            <a:stretch/>
          </p:blipFill>
          <p:spPr>
            <a:xfrm>
              <a:off x="2015999" y="532528"/>
              <a:ext cx="1800000" cy="1800000"/>
            </a:xfrm>
            <a:prstGeom prst="rect">
              <a:avLst/>
            </a:prstGeom>
          </p:spPr>
        </p:pic>
        <p:pic>
          <p:nvPicPr>
            <p:cNvPr id="35" name="그림 34" descr="달, 하늘, 야외, 천체이(가) 표시된 사진&#10;&#10;자동 생성된 설명">
              <a:extLst>
                <a:ext uri="{FF2B5EF4-FFF2-40B4-BE49-F238E27FC236}">
                  <a16:creationId xmlns:a16="http://schemas.microsoft.com/office/drawing/2014/main" id="{97B69027-62BA-BDCA-6C74-86BDD5D92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6" t="33494" r="38465" b="35748"/>
            <a:stretch/>
          </p:blipFill>
          <p:spPr>
            <a:xfrm>
              <a:off x="3851999" y="532528"/>
              <a:ext cx="1800000" cy="1800001"/>
            </a:xfrm>
            <a:prstGeom prst="rect">
              <a:avLst/>
            </a:prstGeom>
          </p:spPr>
        </p:pic>
        <p:pic>
          <p:nvPicPr>
            <p:cNvPr id="38" name="그림 37" descr="하늘, 달, 야외, 천체이(가) 표시된 사진&#10;&#10;자동 생성된 설명">
              <a:extLst>
                <a:ext uri="{FF2B5EF4-FFF2-40B4-BE49-F238E27FC236}">
                  <a16:creationId xmlns:a16="http://schemas.microsoft.com/office/drawing/2014/main" id="{CDA07F5D-6134-2634-31C9-CF2228970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14" t="21612" r="39617" b="47630"/>
            <a:stretch/>
          </p:blipFill>
          <p:spPr>
            <a:xfrm>
              <a:off x="5687999" y="532528"/>
              <a:ext cx="1800001" cy="1800000"/>
            </a:xfrm>
            <a:prstGeom prst="rect">
              <a:avLst/>
            </a:prstGeom>
          </p:spPr>
        </p:pic>
        <p:pic>
          <p:nvPicPr>
            <p:cNvPr id="40" name="그림 39" descr="달, 하늘, 야외, 자연이(가) 표시된 사진&#10;&#10;자동 생성된 설명">
              <a:extLst>
                <a:ext uri="{FF2B5EF4-FFF2-40B4-BE49-F238E27FC236}">
                  <a16:creationId xmlns:a16="http://schemas.microsoft.com/office/drawing/2014/main" id="{C3698A72-F0DD-66B1-1F0B-8397F7AC1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9" t="36618" r="42342" b="32624"/>
            <a:stretch/>
          </p:blipFill>
          <p:spPr>
            <a:xfrm>
              <a:off x="179998" y="2368528"/>
              <a:ext cx="1800001" cy="1800000"/>
            </a:xfrm>
            <a:prstGeom prst="rect">
              <a:avLst/>
            </a:prstGeom>
          </p:spPr>
        </p:pic>
        <p:pic>
          <p:nvPicPr>
            <p:cNvPr id="41" name="그림 40" descr="우주, 달, 천체, 하늘이(가) 표시된 사진&#10;&#10;자동 생성된 설명">
              <a:extLst>
                <a:ext uri="{FF2B5EF4-FFF2-40B4-BE49-F238E27FC236}">
                  <a16:creationId xmlns:a16="http://schemas.microsoft.com/office/drawing/2014/main" id="{12ACA60D-E184-4100-7442-1501F8E66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3" t="32680" r="39019" b="36563"/>
            <a:stretch/>
          </p:blipFill>
          <p:spPr>
            <a:xfrm>
              <a:off x="2015998" y="2368528"/>
              <a:ext cx="1800001" cy="1800000"/>
            </a:xfrm>
            <a:prstGeom prst="rect">
              <a:avLst/>
            </a:prstGeom>
          </p:spPr>
        </p:pic>
        <p:pic>
          <p:nvPicPr>
            <p:cNvPr id="42" name="그림 41" descr="야외, 자연이(가) 표시된 사진&#10;&#10;자동 생성된 설명">
              <a:extLst>
                <a:ext uri="{FF2B5EF4-FFF2-40B4-BE49-F238E27FC236}">
                  <a16:creationId xmlns:a16="http://schemas.microsoft.com/office/drawing/2014/main" id="{7CE4700B-C5B5-9912-D0C8-FA03D767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0" t="25130" r="39291" b="44113"/>
            <a:stretch/>
          </p:blipFill>
          <p:spPr>
            <a:xfrm>
              <a:off x="3851998" y="2368528"/>
              <a:ext cx="1800001" cy="1800000"/>
            </a:xfrm>
            <a:prstGeom prst="rect">
              <a:avLst/>
            </a:prstGeom>
          </p:spPr>
        </p:pic>
        <p:pic>
          <p:nvPicPr>
            <p:cNvPr id="43" name="그림 42" descr="하늘, 야외이(가) 표시된 사진&#10;&#10;자동 생성된 설명">
              <a:extLst>
                <a:ext uri="{FF2B5EF4-FFF2-40B4-BE49-F238E27FC236}">
                  <a16:creationId xmlns:a16="http://schemas.microsoft.com/office/drawing/2014/main" id="{510E998D-0998-F734-2A1C-EC82D30C0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88" t="27309" r="38344" b="41934"/>
            <a:stretch/>
          </p:blipFill>
          <p:spPr>
            <a:xfrm>
              <a:off x="179998" y="4204527"/>
              <a:ext cx="1800001" cy="1800000"/>
            </a:xfrm>
            <a:prstGeom prst="rect">
              <a:avLst/>
            </a:prstGeom>
          </p:spPr>
        </p:pic>
        <p:pic>
          <p:nvPicPr>
            <p:cNvPr id="44" name="그림 43" descr="하늘, 야외이(가) 표시된 사진&#10;&#10;자동 생성된 설명">
              <a:extLst>
                <a:ext uri="{FF2B5EF4-FFF2-40B4-BE49-F238E27FC236}">
                  <a16:creationId xmlns:a16="http://schemas.microsoft.com/office/drawing/2014/main" id="{958091FC-9CD6-4F53-EA90-EFB41AC2D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08" t="28022" r="37123" b="41219"/>
            <a:stretch/>
          </p:blipFill>
          <p:spPr>
            <a:xfrm>
              <a:off x="2016000" y="4204527"/>
              <a:ext cx="1800000" cy="1800001"/>
            </a:xfrm>
            <a:prstGeom prst="rect">
              <a:avLst/>
            </a:prstGeom>
          </p:spPr>
        </p:pic>
        <p:pic>
          <p:nvPicPr>
            <p:cNvPr id="45" name="그림 44" descr="야외, 하늘, 달, 천체이(가) 표시된 사진&#10;&#10;자동 생성된 설명">
              <a:extLst>
                <a:ext uri="{FF2B5EF4-FFF2-40B4-BE49-F238E27FC236}">
                  <a16:creationId xmlns:a16="http://schemas.microsoft.com/office/drawing/2014/main" id="{D85588D7-E2F3-57E1-22B9-7A4FA56F9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9" t="20707" r="40342" b="48535"/>
            <a:stretch/>
          </p:blipFill>
          <p:spPr>
            <a:xfrm>
              <a:off x="3852000" y="4204527"/>
              <a:ext cx="1800000" cy="1800001"/>
            </a:xfrm>
            <a:prstGeom prst="rect">
              <a:avLst/>
            </a:prstGeom>
          </p:spPr>
        </p:pic>
        <p:pic>
          <p:nvPicPr>
            <p:cNvPr id="46" name="그림 45" descr="달, 야외, 하늘, 천체이(가) 표시된 사진&#10;&#10;자동 생성된 설명">
              <a:extLst>
                <a:ext uri="{FF2B5EF4-FFF2-40B4-BE49-F238E27FC236}">
                  <a16:creationId xmlns:a16="http://schemas.microsoft.com/office/drawing/2014/main" id="{6CDD8EF8-7248-99C4-7E1C-79E7E2C4E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2" t="34946" r="52560" b="34295"/>
            <a:stretch/>
          </p:blipFill>
          <p:spPr>
            <a:xfrm>
              <a:off x="5688000" y="4204527"/>
              <a:ext cx="1800000" cy="1800002"/>
            </a:xfrm>
            <a:prstGeom prst="rect">
              <a:avLst/>
            </a:prstGeom>
          </p:spPr>
        </p:pic>
        <p:pic>
          <p:nvPicPr>
            <p:cNvPr id="47" name="그림 46" descr="달, 하늘, 야외, 자연이(가) 표시된 사진&#10;&#10;자동 생성된 설명">
              <a:extLst>
                <a:ext uri="{FF2B5EF4-FFF2-40B4-BE49-F238E27FC236}">
                  <a16:creationId xmlns:a16="http://schemas.microsoft.com/office/drawing/2014/main" id="{61D4F6C0-8982-5E6E-F1D3-5598AB455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6" t="24449" r="44405" b="44793"/>
            <a:stretch/>
          </p:blipFill>
          <p:spPr>
            <a:xfrm>
              <a:off x="180000" y="532528"/>
              <a:ext cx="1800000" cy="1800000"/>
            </a:xfrm>
            <a:prstGeom prst="rect">
              <a:avLst/>
            </a:prstGeom>
          </p:spPr>
        </p:pic>
        <p:pic>
          <p:nvPicPr>
            <p:cNvPr id="48" name="그림 47" descr="하늘, 달, 천체, 우주이(가) 표시된 사진&#10;&#10;자동 생성된 설명">
              <a:extLst>
                <a:ext uri="{FF2B5EF4-FFF2-40B4-BE49-F238E27FC236}">
                  <a16:creationId xmlns:a16="http://schemas.microsoft.com/office/drawing/2014/main" id="{9DF180C0-C17B-C77B-3D7A-C61041BC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7" t="26013" r="47275" b="43230"/>
            <a:stretch/>
          </p:blipFill>
          <p:spPr>
            <a:xfrm>
              <a:off x="5688000" y="2368528"/>
              <a:ext cx="1800000" cy="1800001"/>
            </a:xfrm>
            <a:prstGeom prst="rect">
              <a:avLst/>
            </a:prstGeom>
          </p:spPr>
        </p:pic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FBF4D0EB-6AB7-F2EA-1223-D7FECDC0EA1E}"/>
                </a:ext>
              </a:extLst>
            </p:cNvPr>
            <p:cNvSpPr/>
            <p:nvPr/>
          </p:nvSpPr>
          <p:spPr>
            <a:xfrm>
              <a:off x="216000" y="568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A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D013FCF7-80B1-CF5C-BA81-18B9293F19DD}"/>
                </a:ext>
              </a:extLst>
            </p:cNvPr>
            <p:cNvSpPr/>
            <p:nvPr/>
          </p:nvSpPr>
          <p:spPr>
            <a:xfrm>
              <a:off x="2052000" y="568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B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FC38D156-AFF0-5532-A086-DC99172D7A69}"/>
                </a:ext>
              </a:extLst>
            </p:cNvPr>
            <p:cNvSpPr/>
            <p:nvPr/>
          </p:nvSpPr>
          <p:spPr>
            <a:xfrm>
              <a:off x="3888000" y="568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C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C65EAFA8-EA15-4E85-4DCA-588E31C94702}"/>
                </a:ext>
              </a:extLst>
            </p:cNvPr>
            <p:cNvSpPr/>
            <p:nvPr/>
          </p:nvSpPr>
          <p:spPr>
            <a:xfrm>
              <a:off x="5724000" y="568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D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9B3A2E30-0EB6-48D1-F718-9EC5F30458A5}"/>
                </a:ext>
              </a:extLst>
            </p:cNvPr>
            <p:cNvSpPr/>
            <p:nvPr/>
          </p:nvSpPr>
          <p:spPr>
            <a:xfrm>
              <a:off x="216000" y="2404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E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E962962E-3FFE-FFC3-AF7E-11D63AE22D51}"/>
                </a:ext>
              </a:extLst>
            </p:cNvPr>
            <p:cNvSpPr/>
            <p:nvPr/>
          </p:nvSpPr>
          <p:spPr>
            <a:xfrm>
              <a:off x="2052000" y="2404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F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E54D2D95-38F1-D929-2DCF-32D7CD460442}"/>
                </a:ext>
              </a:extLst>
            </p:cNvPr>
            <p:cNvSpPr/>
            <p:nvPr/>
          </p:nvSpPr>
          <p:spPr>
            <a:xfrm>
              <a:off x="3888000" y="2404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G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CD4B881A-C520-A39B-693D-A7069633BE98}"/>
                </a:ext>
              </a:extLst>
            </p:cNvPr>
            <p:cNvSpPr/>
            <p:nvPr/>
          </p:nvSpPr>
          <p:spPr>
            <a:xfrm>
              <a:off x="5724000" y="2404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H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53F010D9-6CB9-D625-0BA3-CACEBD0D975C}"/>
                </a:ext>
              </a:extLst>
            </p:cNvPr>
            <p:cNvSpPr/>
            <p:nvPr/>
          </p:nvSpPr>
          <p:spPr>
            <a:xfrm>
              <a:off x="216000" y="4240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I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5AA74E59-D45A-91D1-CB9C-C2895DFD9739}"/>
                </a:ext>
              </a:extLst>
            </p:cNvPr>
            <p:cNvSpPr/>
            <p:nvPr/>
          </p:nvSpPr>
          <p:spPr>
            <a:xfrm>
              <a:off x="2052000" y="4240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J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51E96320-8A80-F918-46B6-DA1B6FE2F23C}"/>
                </a:ext>
              </a:extLst>
            </p:cNvPr>
            <p:cNvSpPr/>
            <p:nvPr/>
          </p:nvSpPr>
          <p:spPr>
            <a:xfrm>
              <a:off x="3888000" y="4240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K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17A476AA-DDFE-17A6-1D0B-63B378542291}"/>
                </a:ext>
              </a:extLst>
            </p:cNvPr>
            <p:cNvSpPr/>
            <p:nvPr/>
          </p:nvSpPr>
          <p:spPr>
            <a:xfrm>
              <a:off x="5724000" y="424052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kern="1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L</a:t>
              </a:r>
              <a:endParaRPr lang="ko-KR" altLang="en-US" sz="20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B016E412-8B62-E8E7-4BD0-C5AF9EC0D032}"/>
                </a:ext>
              </a:extLst>
            </p:cNvPr>
            <p:cNvSpPr/>
            <p:nvPr/>
          </p:nvSpPr>
          <p:spPr>
            <a:xfrm>
              <a:off x="935998" y="5752527"/>
              <a:ext cx="1008000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kern="100" dirty="0"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trophozoite</a:t>
              </a:r>
              <a:endParaRPr lang="ko-KR" altLang="en-US" sz="12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5756EE07-CAA5-1436-D4A6-6AA4EF3AC9DF}"/>
                </a:ext>
              </a:extLst>
            </p:cNvPr>
            <p:cNvSpPr/>
            <p:nvPr/>
          </p:nvSpPr>
          <p:spPr>
            <a:xfrm>
              <a:off x="6444000" y="3916528"/>
              <a:ext cx="1008000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kern="100" dirty="0"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rPr>
                <a:t>trophozoite</a:t>
              </a:r>
              <a:endParaRPr lang="ko-KR" altLang="en-US" sz="1200" kern="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endParaRP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3C317942-273A-E816-10FE-4E0997680BD7}"/>
                </a:ext>
              </a:extLst>
            </p:cNvPr>
            <p:cNvGrpSpPr/>
            <p:nvPr/>
          </p:nvGrpSpPr>
          <p:grpSpPr>
            <a:xfrm>
              <a:off x="1291695" y="2008528"/>
              <a:ext cx="571500" cy="216360"/>
              <a:chOff x="8768820" y="1615440"/>
              <a:chExt cx="571500" cy="216360"/>
            </a:xfrm>
          </p:grpSpPr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2FF56CE4-4DCE-0737-9E4E-479D7F46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820" y="1615440"/>
                <a:ext cx="5715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6887A163-9ACB-F911-D42D-CA02B83FF0EC}"/>
                  </a:ext>
                </a:extLst>
              </p:cNvPr>
              <p:cNvSpPr/>
              <p:nvPr/>
            </p:nvSpPr>
            <p:spPr>
              <a:xfrm>
                <a:off x="8784570" y="1651800"/>
                <a:ext cx="540000" cy="18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kern="100" dirty="0">
                    <a:solidFill>
                      <a:srgbClr val="000000"/>
                    </a:solidFill>
                    <a:effectLst/>
                    <a:latin typeface="맑은 고딕" panose="020B0503020000020004" pitchFamily="50" charset="-127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20 </a:t>
                </a:r>
                <a:r>
                  <a:rPr lang="el-GR" altLang="ko-KR" sz="1000" kern="1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en-US" altLang="ko-KR" sz="1000" kern="1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ko-KR" altLang="en-US" sz="1000" kern="100" dirty="0"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897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117</Words>
  <Application>Microsoft Office PowerPoint</Application>
  <PresentationFormat>와이드스크린</PresentationFormat>
  <Paragraphs>16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맑은 고딕</vt:lpstr>
      <vt:lpstr>Arial</vt:lpstr>
      <vt:lpstr>Calibri</vt:lpstr>
      <vt:lpstr>Times New Roman</vt:lpstr>
      <vt:lpstr>Office 테마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1. Classification of a representative amoeba</dc:title>
  <dc:creator>Parasitology-417</dc:creator>
  <cp:lastModifiedBy>pc</cp:lastModifiedBy>
  <cp:revision>55</cp:revision>
  <dcterms:created xsi:type="dcterms:W3CDTF">2023-02-06T07:32:07Z</dcterms:created>
  <dcterms:modified xsi:type="dcterms:W3CDTF">2024-04-13T07:56:34Z</dcterms:modified>
</cp:coreProperties>
</file>