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382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201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34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19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00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41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22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2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52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928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35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55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77EB-169E-4645-B0C1-8773A9BFEF31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0426C-BB60-4BD2-8E60-6951461EC1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53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흑백, 모노크롬, 자연, 예술이(가) 표시된 사진&#10;&#10;자동 생성된 설명">
            <a:extLst>
              <a:ext uri="{FF2B5EF4-FFF2-40B4-BE49-F238E27FC236}">
                <a16:creationId xmlns:a16="http://schemas.microsoft.com/office/drawing/2014/main" id="{EF0B4BDB-D1FB-1B0A-4181-D6EFBCF5A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608" y="811312"/>
            <a:ext cx="5306884" cy="4032448"/>
          </a:xfrm>
          <a:prstGeom prst="rect">
            <a:avLst/>
          </a:prstGeom>
        </p:spPr>
      </p:pic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AC838CED-1893-BADE-82E2-4B5B70C4AC0D}"/>
              </a:ext>
            </a:extLst>
          </p:cNvPr>
          <p:cNvSpPr/>
          <p:nvPr/>
        </p:nvSpPr>
        <p:spPr>
          <a:xfrm>
            <a:off x="1933582" y="2492896"/>
            <a:ext cx="231568" cy="81300"/>
          </a:xfrm>
          <a:prstGeom prst="rightArrow">
            <a:avLst/>
          </a:prstGeom>
          <a:solidFill>
            <a:srgbClr val="FFFFFF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63B630-7663-236B-4F9F-C18579040D0E}"/>
              </a:ext>
            </a:extLst>
          </p:cNvPr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ko-KR" altLang="en-US" dirty="0"/>
          </a:p>
        </p:txBody>
      </p:sp>
      <p:sp>
        <p:nvSpPr>
          <p:cNvPr id="28" name="화살표: 오른쪽 27">
            <a:extLst>
              <a:ext uri="{FF2B5EF4-FFF2-40B4-BE49-F238E27FC236}">
                <a16:creationId xmlns:a16="http://schemas.microsoft.com/office/drawing/2014/main" id="{CE9D3ADA-75DC-3C61-B0AF-A6BD6EEA65B4}"/>
              </a:ext>
            </a:extLst>
          </p:cNvPr>
          <p:cNvSpPr/>
          <p:nvPr/>
        </p:nvSpPr>
        <p:spPr>
          <a:xfrm>
            <a:off x="3260312" y="2915652"/>
            <a:ext cx="231568" cy="81300"/>
          </a:xfrm>
          <a:prstGeom prst="rightArrow">
            <a:avLst/>
          </a:prstGeom>
          <a:solidFill>
            <a:srgbClr val="FFFFFF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화살표: 오른쪽 29">
            <a:extLst>
              <a:ext uri="{FF2B5EF4-FFF2-40B4-BE49-F238E27FC236}">
                <a16:creationId xmlns:a16="http://schemas.microsoft.com/office/drawing/2014/main" id="{16821B5F-96C8-05A5-D361-1183669BE178}"/>
              </a:ext>
            </a:extLst>
          </p:cNvPr>
          <p:cNvSpPr/>
          <p:nvPr/>
        </p:nvSpPr>
        <p:spPr>
          <a:xfrm rot="10800000">
            <a:off x="6180890" y="3633574"/>
            <a:ext cx="231568" cy="81300"/>
          </a:xfrm>
          <a:prstGeom prst="rightArrow">
            <a:avLst/>
          </a:prstGeom>
          <a:solidFill>
            <a:srgbClr val="FFFFFF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D5BB970A-13EE-E190-6042-88B6C83029E2}"/>
              </a:ext>
            </a:extLst>
          </p:cNvPr>
          <p:cNvSpPr/>
          <p:nvPr/>
        </p:nvSpPr>
        <p:spPr>
          <a:xfrm>
            <a:off x="3779912" y="1124744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endParaRPr lang="ko-KR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직사각형 1026">
            <a:extLst>
              <a:ext uri="{FF2B5EF4-FFF2-40B4-BE49-F238E27FC236}">
                <a16:creationId xmlns:a16="http://schemas.microsoft.com/office/drawing/2014/main" id="{0DF3CBA3-2369-F66E-5EC0-CB1736103E34}"/>
              </a:ext>
            </a:extLst>
          </p:cNvPr>
          <p:cNvSpPr/>
          <p:nvPr/>
        </p:nvSpPr>
        <p:spPr>
          <a:xfrm>
            <a:off x="971600" y="5013176"/>
            <a:ext cx="7704856" cy="1266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Supplementary Fig. S1. 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12-h-old metacercaria of </a:t>
            </a:r>
            <a:r>
              <a:rPr lang="en-US" altLang="ko-KR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Isthmiophora</a:t>
            </a:r>
            <a:r>
              <a:rPr lang="en-US" altLang="ko-K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hortensis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obtained from an experimentally infected tadpole showing the presence of a head collar (arrows) but no collar spines yet.  A dorsolateral view. OS, oral sucker. Scale bar =</a:t>
            </a:r>
            <a:r>
              <a:rPr lang="ko-KR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l-GR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endParaRPr lang="ko-K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202A029E-EEDD-0973-19AF-DB1EB5B8C8CD}"/>
              </a:ext>
            </a:extLst>
          </p:cNvPr>
          <p:cNvCxnSpPr>
            <a:cxnSpLocks/>
          </p:cNvCxnSpPr>
          <p:nvPr/>
        </p:nvCxnSpPr>
        <p:spPr>
          <a:xfrm rot="5400000">
            <a:off x="8913755" y="6337797"/>
            <a:ext cx="0" cy="8640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509E97-74BE-8AD8-D37F-7C7D11CD1844}"/>
              </a:ext>
            </a:extLst>
          </p:cNvPr>
          <p:cNvCxnSpPr>
            <a:cxnSpLocks/>
          </p:cNvCxnSpPr>
          <p:nvPr/>
        </p:nvCxnSpPr>
        <p:spPr>
          <a:xfrm flipH="1" flipV="1">
            <a:off x="5580112" y="1124744"/>
            <a:ext cx="1008112" cy="70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28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50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Chai JY</dc:creator>
  <cp:lastModifiedBy>Jong-Yil Chai</cp:lastModifiedBy>
  <cp:revision>30</cp:revision>
  <cp:lastPrinted>2024-01-11T01:19:40Z</cp:lastPrinted>
  <dcterms:created xsi:type="dcterms:W3CDTF">2015-12-24T06:50:06Z</dcterms:created>
  <dcterms:modified xsi:type="dcterms:W3CDTF">2024-01-30T23:32:43Z</dcterms:modified>
</cp:coreProperties>
</file>