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7" d="100"/>
          <a:sy n="87" d="100"/>
        </p:scale>
        <p:origin x="29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09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32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48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424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89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58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632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12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694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37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86B2-2BD1-4FA3-A084-A6DB3998CEB6}" type="datetimeFigureOut">
              <a:rPr lang="ko-KR" altLang="en-US" smtClean="0"/>
              <a:t>2024-07-29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4175-E50B-4179-82EA-15A5F9100D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05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그룹 46">
            <a:extLst>
              <a:ext uri="{FF2B5EF4-FFF2-40B4-BE49-F238E27FC236}">
                <a16:creationId xmlns:a16="http://schemas.microsoft.com/office/drawing/2014/main" id="{6EA45012-E799-4028-90D0-EF5561A3C231}"/>
              </a:ext>
            </a:extLst>
          </p:cNvPr>
          <p:cNvGrpSpPr/>
          <p:nvPr/>
        </p:nvGrpSpPr>
        <p:grpSpPr>
          <a:xfrm>
            <a:off x="329162" y="296287"/>
            <a:ext cx="6223964" cy="8596663"/>
            <a:chOff x="329162" y="296287"/>
            <a:chExt cx="6223964" cy="8596663"/>
          </a:xfrm>
        </p:grpSpPr>
        <p:pic>
          <p:nvPicPr>
            <p:cNvPr id="4" name="Picture 1">
              <a:extLst>
                <a:ext uri="{FF2B5EF4-FFF2-40B4-BE49-F238E27FC236}">
                  <a16:creationId xmlns:a16="http://schemas.microsoft.com/office/drawing/2014/main" id="{B6F7638E-76CF-412F-A6E4-D82A3AFED853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058" y="387127"/>
              <a:ext cx="6148852" cy="7665703"/>
            </a:xfrm>
            <a:prstGeom prst="rect">
              <a:avLst/>
            </a:prstGeom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D984B0AC-880E-471B-88B7-28F1AA413A9F}"/>
                </a:ext>
              </a:extLst>
            </p:cNvPr>
            <p:cNvSpPr/>
            <p:nvPr/>
          </p:nvSpPr>
          <p:spPr>
            <a:xfrm>
              <a:off x="2353023" y="3670655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2C4F394C-1AF6-4727-80A7-072BF0C219CC}"/>
                </a:ext>
              </a:extLst>
            </p:cNvPr>
            <p:cNvSpPr/>
            <p:nvPr/>
          </p:nvSpPr>
          <p:spPr>
            <a:xfrm>
              <a:off x="2333970" y="594381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1D1889AB-BC3D-4D44-A947-DB2DC6FA6ACD}"/>
                </a:ext>
              </a:extLst>
            </p:cNvPr>
            <p:cNvSpPr/>
            <p:nvPr/>
          </p:nvSpPr>
          <p:spPr>
            <a:xfrm>
              <a:off x="5373413" y="573601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F2E63B1A-FD8E-4DA0-851D-686A9C1A9E18}"/>
                </a:ext>
              </a:extLst>
            </p:cNvPr>
            <p:cNvSpPr/>
            <p:nvPr/>
          </p:nvSpPr>
          <p:spPr>
            <a:xfrm>
              <a:off x="2354746" y="2098746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401C6093-0707-4FFC-B969-6FB7A64CA04A}"/>
                </a:ext>
              </a:extLst>
            </p:cNvPr>
            <p:cNvSpPr/>
            <p:nvPr/>
          </p:nvSpPr>
          <p:spPr>
            <a:xfrm>
              <a:off x="5394106" y="2083161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B945C42B-FE22-48EF-9AEC-56ABB209E84F}"/>
                </a:ext>
              </a:extLst>
            </p:cNvPr>
            <p:cNvSpPr/>
            <p:nvPr/>
          </p:nvSpPr>
          <p:spPr>
            <a:xfrm>
              <a:off x="5368131" y="3727088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DB6D681E-9560-4229-B2FF-50A24C7AC7C7}"/>
                </a:ext>
              </a:extLst>
            </p:cNvPr>
            <p:cNvSpPr/>
            <p:nvPr/>
          </p:nvSpPr>
          <p:spPr>
            <a:xfrm>
              <a:off x="2131351" y="5178856"/>
              <a:ext cx="104775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C42AFD4F-8B48-4891-B3EF-44D6482E5C98}"/>
                </a:ext>
              </a:extLst>
            </p:cNvPr>
            <p:cNvSpPr/>
            <p:nvPr/>
          </p:nvSpPr>
          <p:spPr>
            <a:xfrm>
              <a:off x="5331750" y="5137934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C8E8D21E-88D2-4183-A4C6-CEC8829A97CA}"/>
                </a:ext>
              </a:extLst>
            </p:cNvPr>
            <p:cNvSpPr/>
            <p:nvPr/>
          </p:nvSpPr>
          <p:spPr>
            <a:xfrm>
              <a:off x="2349555" y="6729985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087573F5-DB8B-4586-AD3C-A642E5D92965}"/>
                </a:ext>
              </a:extLst>
            </p:cNvPr>
            <p:cNvSpPr/>
            <p:nvPr/>
          </p:nvSpPr>
          <p:spPr>
            <a:xfrm>
              <a:off x="5362919" y="6737061"/>
              <a:ext cx="886781" cy="98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59B7C9D-B310-44AA-BBFC-8D03F97A8EC9}"/>
                </a:ext>
              </a:extLst>
            </p:cNvPr>
            <p:cNvSpPr txBox="1"/>
            <p:nvPr/>
          </p:nvSpPr>
          <p:spPr>
            <a:xfrm>
              <a:off x="675614" y="323919"/>
              <a:ext cx="9300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KP-Pakistan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38A7244-D346-4555-8C5C-835491BE7613}"/>
                </a:ext>
              </a:extLst>
            </p:cNvPr>
            <p:cNvSpPr txBox="1"/>
            <p:nvPr/>
          </p:nvSpPr>
          <p:spPr>
            <a:xfrm>
              <a:off x="3675822" y="296287"/>
              <a:ext cx="5822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Ghana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8B2EDE-D87C-487C-89EE-BC9B83A63420}"/>
                </a:ext>
              </a:extLst>
            </p:cNvPr>
            <p:cNvSpPr txBox="1"/>
            <p:nvPr/>
          </p:nvSpPr>
          <p:spPr>
            <a:xfrm>
              <a:off x="673157" y="1825798"/>
              <a:ext cx="7457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Myanmar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D3AD9E8-A6E2-404E-8641-1EF4DC2DC467}"/>
                </a:ext>
              </a:extLst>
            </p:cNvPr>
            <p:cNvSpPr txBox="1"/>
            <p:nvPr/>
          </p:nvSpPr>
          <p:spPr>
            <a:xfrm>
              <a:off x="3673365" y="1798166"/>
              <a:ext cx="8659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Philippines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7B26AA-74C2-44D4-8709-60FC6A9EE767}"/>
                </a:ext>
              </a:extLst>
            </p:cNvPr>
            <p:cNvSpPr txBox="1"/>
            <p:nvPr/>
          </p:nvSpPr>
          <p:spPr>
            <a:xfrm>
              <a:off x="614162" y="3392562"/>
              <a:ext cx="3048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SI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1B77B30-D7C4-416F-8F67-EA41F84C15FE}"/>
                </a:ext>
              </a:extLst>
            </p:cNvPr>
            <p:cNvSpPr txBox="1"/>
            <p:nvPr/>
          </p:nvSpPr>
          <p:spPr>
            <a:xfrm>
              <a:off x="3614370" y="3364930"/>
              <a:ext cx="7312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Tanzania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514E7F-C88E-41AA-8C35-4C5CD5F72C36}"/>
                </a:ext>
              </a:extLst>
            </p:cNvPr>
            <p:cNvSpPr txBox="1"/>
            <p:nvPr/>
          </p:nvSpPr>
          <p:spPr>
            <a:xfrm>
              <a:off x="628917" y="4893521"/>
              <a:ext cx="4619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PNG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1075032-65B3-4D12-9DEB-B8BB23000AB0}"/>
                </a:ext>
              </a:extLst>
            </p:cNvPr>
            <p:cNvSpPr txBox="1"/>
            <p:nvPr/>
          </p:nvSpPr>
          <p:spPr>
            <a:xfrm>
              <a:off x="3629125" y="4865889"/>
              <a:ext cx="6896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Vanuatu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D5AABE7-BA05-4D60-ACBA-37CBB7ED7867}"/>
                </a:ext>
              </a:extLst>
            </p:cNvPr>
            <p:cNvSpPr txBox="1"/>
            <p:nvPr/>
          </p:nvSpPr>
          <p:spPr>
            <a:xfrm>
              <a:off x="621534" y="6451319"/>
              <a:ext cx="68159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Vietnam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8F95D53-4AF5-4784-A329-D8F434991F81}"/>
                </a:ext>
              </a:extLst>
            </p:cNvPr>
            <p:cNvSpPr txBox="1"/>
            <p:nvPr/>
          </p:nvSpPr>
          <p:spPr>
            <a:xfrm>
              <a:off x="3621742" y="6423687"/>
              <a:ext cx="7104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Thailand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76EE2F64-14F0-4A96-B88B-FA24D05FDD69}"/>
                </a:ext>
              </a:extLst>
            </p:cNvPr>
            <p:cNvSpPr/>
            <p:nvPr/>
          </p:nvSpPr>
          <p:spPr>
            <a:xfrm rot="16200000">
              <a:off x="3265052" y="570140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1A2C56C4-4C1A-4764-BE15-5A80416AEE91}"/>
                </a:ext>
              </a:extLst>
            </p:cNvPr>
            <p:cNvSpPr/>
            <p:nvPr/>
          </p:nvSpPr>
          <p:spPr>
            <a:xfrm>
              <a:off x="6304486" y="570140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04AADFE6-BD32-4041-A380-3C3AFCCDA1CF}"/>
                </a:ext>
              </a:extLst>
            </p:cNvPr>
            <p:cNvSpPr/>
            <p:nvPr/>
          </p:nvSpPr>
          <p:spPr>
            <a:xfrm>
              <a:off x="6318767" y="2053186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584B15C3-5E47-47AA-B732-CD855866D609}"/>
                </a:ext>
              </a:extLst>
            </p:cNvPr>
            <p:cNvSpPr/>
            <p:nvPr/>
          </p:nvSpPr>
          <p:spPr>
            <a:xfrm rot="16200000">
              <a:off x="3278253" y="2037601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0D42F443-89F4-4A23-A8E4-7EDF065AC045}"/>
                </a:ext>
              </a:extLst>
            </p:cNvPr>
            <p:cNvSpPr/>
            <p:nvPr/>
          </p:nvSpPr>
          <p:spPr>
            <a:xfrm rot="16200000">
              <a:off x="3258375" y="3688075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38DBBA19-B714-48ED-9094-C2C3B78D9FC6}"/>
                </a:ext>
              </a:extLst>
            </p:cNvPr>
            <p:cNvSpPr/>
            <p:nvPr/>
          </p:nvSpPr>
          <p:spPr>
            <a:xfrm>
              <a:off x="6286518" y="3638783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066DD95F-7FA3-474A-A350-366C6AADC148}"/>
                </a:ext>
              </a:extLst>
            </p:cNvPr>
            <p:cNvSpPr/>
            <p:nvPr/>
          </p:nvSpPr>
          <p:spPr>
            <a:xfrm>
              <a:off x="6277534" y="5133296"/>
              <a:ext cx="2343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DE868126-A28A-4415-B0FD-404143B2A12E}"/>
                </a:ext>
              </a:extLst>
            </p:cNvPr>
            <p:cNvSpPr/>
            <p:nvPr/>
          </p:nvSpPr>
          <p:spPr>
            <a:xfrm rot="16200000">
              <a:off x="3278252" y="5147279"/>
              <a:ext cx="221159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BADF48A4-3D68-48AA-880A-D5D39D77DD30}"/>
                </a:ext>
              </a:extLst>
            </p:cNvPr>
            <p:cNvSpPr/>
            <p:nvPr/>
          </p:nvSpPr>
          <p:spPr>
            <a:xfrm>
              <a:off x="6295939" y="6697540"/>
              <a:ext cx="185705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7FEB1D9D-A6B2-4CD3-95FB-8F85AB1E7B8C}"/>
                </a:ext>
              </a:extLst>
            </p:cNvPr>
            <p:cNvSpPr/>
            <p:nvPr/>
          </p:nvSpPr>
          <p:spPr>
            <a:xfrm rot="16200000">
              <a:off x="3269462" y="6702836"/>
              <a:ext cx="221160" cy="189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6FF9729-FDAD-4977-93CA-31DCBAA12F90}"/>
                </a:ext>
              </a:extLst>
            </p:cNvPr>
            <p:cNvSpPr txBox="1"/>
            <p:nvPr/>
          </p:nvSpPr>
          <p:spPr>
            <a:xfrm rot="16200000">
              <a:off x="295071" y="985374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80F70E9-AF59-42FC-89B6-F496BF3D663F}"/>
                </a:ext>
              </a:extLst>
            </p:cNvPr>
            <p:cNvSpPr txBox="1"/>
            <p:nvPr/>
          </p:nvSpPr>
          <p:spPr>
            <a:xfrm rot="16200000">
              <a:off x="3300001" y="988689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C2D8A7F-9552-4D75-BDC3-34BDE804FCCD}"/>
                </a:ext>
              </a:extLst>
            </p:cNvPr>
            <p:cNvSpPr txBox="1"/>
            <p:nvPr/>
          </p:nvSpPr>
          <p:spPr>
            <a:xfrm rot="16200000">
              <a:off x="288446" y="2539193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9F1DA96-FDA4-45D4-A7F1-E82924660B1E}"/>
                </a:ext>
              </a:extLst>
            </p:cNvPr>
            <p:cNvSpPr txBox="1"/>
            <p:nvPr/>
          </p:nvSpPr>
          <p:spPr>
            <a:xfrm rot="16200000">
              <a:off x="3293376" y="2542508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2B8762E-63D6-4ACD-BE09-1E05F12DF6E3}"/>
                </a:ext>
              </a:extLst>
            </p:cNvPr>
            <p:cNvSpPr txBox="1"/>
            <p:nvPr/>
          </p:nvSpPr>
          <p:spPr>
            <a:xfrm rot="16200000">
              <a:off x="298386" y="4139386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6CB1737-38CF-4720-BAA3-6E7660356C25}"/>
                </a:ext>
              </a:extLst>
            </p:cNvPr>
            <p:cNvSpPr txBox="1"/>
            <p:nvPr/>
          </p:nvSpPr>
          <p:spPr>
            <a:xfrm rot="16200000">
              <a:off x="3303316" y="4142701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6284B53-7EEE-40EF-B25E-B2B1D75F7C0E}"/>
                </a:ext>
              </a:extLst>
            </p:cNvPr>
            <p:cNvSpPr txBox="1"/>
            <p:nvPr/>
          </p:nvSpPr>
          <p:spPr>
            <a:xfrm rot="16200000">
              <a:off x="298386" y="5592922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833E513-5A24-4BBA-81D7-9E80F0FA5C08}"/>
                </a:ext>
              </a:extLst>
            </p:cNvPr>
            <p:cNvSpPr txBox="1"/>
            <p:nvPr/>
          </p:nvSpPr>
          <p:spPr>
            <a:xfrm rot="16200000">
              <a:off x="3303316" y="5596237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8517FE2-3D01-4755-B79E-67E0D41B768E}"/>
                </a:ext>
              </a:extLst>
            </p:cNvPr>
            <p:cNvSpPr txBox="1"/>
            <p:nvPr/>
          </p:nvSpPr>
          <p:spPr>
            <a:xfrm rot="16200000">
              <a:off x="298386" y="7212991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000BAFC-82AB-4844-A0E9-02F24AF22A37}"/>
                </a:ext>
              </a:extLst>
            </p:cNvPr>
            <p:cNvSpPr txBox="1"/>
            <p:nvPr/>
          </p:nvSpPr>
          <p:spPr>
            <a:xfrm rot="16200000">
              <a:off x="3303316" y="7216306"/>
              <a:ext cx="296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ko-KR" sz="8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948B927-DCF9-97B7-F345-9B8D7BCAA0DC}"/>
                </a:ext>
              </a:extLst>
            </p:cNvPr>
            <p:cNvSpPr txBox="1"/>
            <p:nvPr/>
          </p:nvSpPr>
          <p:spPr>
            <a:xfrm>
              <a:off x="544606" y="8123509"/>
              <a:ext cx="57741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ore-KR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Fig. S2. Recombination event in global </a:t>
              </a:r>
              <a:r>
                <a:rPr lang="en-US" altLang="ko-Kore-KR" sz="1100" b="1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pfama-1</a:t>
              </a:r>
              <a:r>
                <a:rPr lang="en-US" altLang="ko-Kore-KR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.</a:t>
              </a:r>
              <a:r>
                <a:rPr lang="en-US" altLang="ko-Kore-KR" sz="11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 The linkage disequilibrium (LD) plot suggested nonrandom associations between nucleotide variations in </a:t>
              </a:r>
              <a:r>
                <a:rPr lang="en-US" altLang="ko-Kore-KR" sz="11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pfama-1</a:t>
              </a:r>
              <a:r>
                <a:rPr lang="en-US" altLang="ko-Kore-KR" sz="11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 at different polymorphic sites. R</a:t>
              </a:r>
              <a:r>
                <a:rPr lang="en-US" altLang="ko-Kore-KR" sz="1100" baseline="30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2</a:t>
              </a:r>
              <a:r>
                <a:rPr lang="en-US" altLang="ko-Kore-KR" sz="11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맑은 고딕" panose="020B0503020000020004" pitchFamily="34" charset="-127"/>
                </a:rPr>
                <a:t> values were plotted against nucleotide distance using a two-tailed Fisher’s exact test for statistical significance. SI, Solomon Islands; PNG, Papua New Guinea.</a:t>
              </a:r>
              <a:endParaRPr lang="ko-Kore-KR" altLang="ko-Kore-KR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854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78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7</cp:revision>
  <dcterms:created xsi:type="dcterms:W3CDTF">2024-02-24T06:25:23Z</dcterms:created>
  <dcterms:modified xsi:type="dcterms:W3CDTF">2024-07-29T05:10:20Z</dcterms:modified>
</cp:coreProperties>
</file>