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212A-1D8D-46E3-BC3C-E6AF240A44EA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28763-9520-4A76-8C7F-64C5FF4A0E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470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212A-1D8D-46E3-BC3C-E6AF240A44EA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28763-9520-4A76-8C7F-64C5FF4A0E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419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212A-1D8D-46E3-BC3C-E6AF240A44EA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28763-9520-4A76-8C7F-64C5FF4A0E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15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212A-1D8D-46E3-BC3C-E6AF240A44EA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28763-9520-4A76-8C7F-64C5FF4A0E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3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212A-1D8D-46E3-BC3C-E6AF240A44EA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28763-9520-4A76-8C7F-64C5FF4A0E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538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212A-1D8D-46E3-BC3C-E6AF240A44EA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28763-9520-4A76-8C7F-64C5FF4A0E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853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212A-1D8D-46E3-BC3C-E6AF240A44EA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28763-9520-4A76-8C7F-64C5FF4A0E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131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212A-1D8D-46E3-BC3C-E6AF240A44EA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28763-9520-4A76-8C7F-64C5FF4A0E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055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212A-1D8D-46E3-BC3C-E6AF240A44EA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28763-9520-4A76-8C7F-64C5FF4A0E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752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212A-1D8D-46E3-BC3C-E6AF240A44EA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28763-9520-4A76-8C7F-64C5FF4A0E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963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212A-1D8D-46E3-BC3C-E6AF240A44EA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28763-9520-4A76-8C7F-64C5FF4A0E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2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0212A-1D8D-46E3-BC3C-E6AF240A44EA}" type="datetimeFigureOut">
              <a:rPr lang="en-US" smtClean="0"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28763-9520-4A76-8C7F-64C5FF4A0E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24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6AA42841-8E35-4C2E-A5F9-35AD380A9AE8}"/>
              </a:ext>
            </a:extLst>
          </p:cNvPr>
          <p:cNvSpPr/>
          <p:nvPr/>
        </p:nvSpPr>
        <p:spPr>
          <a:xfrm>
            <a:off x="2008299" y="4837666"/>
            <a:ext cx="81754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sz="1200" b="1" dirty="0">
                <a:effectLst/>
                <a:latin typeface="Times New Roman" panose="02020603050405020304" pitchFamily="18" charset="0"/>
                <a:ea typeface="맑은 고딕" panose="020B0503020000020004" pitchFamily="50" charset="-127"/>
              </a:rPr>
              <a:t>Supplementary </a:t>
            </a:r>
            <a:r>
              <a:rPr lang="en-US" altLang="ko-K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S1. </a:t>
            </a:r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Schematic outline of the experimental design.</a:t>
            </a:r>
            <a:r>
              <a:rPr lang="en-US" altLang="ko-K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Broilers at 2 weeks of age were fed a standard diet supplemented with a multicomplex mineral beginning 2 days before </a:t>
            </a:r>
            <a:r>
              <a:rPr lang="en-US" altLang="ko-KR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Eimeria </a:t>
            </a:r>
            <a:r>
              <a:rPr lang="en-US" altLang="ko-KR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acervulina</a:t>
            </a:r>
            <a:r>
              <a:rPr lang="en-US" altLang="ko-KR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(EA) infection until the end of the experiment. Chickens except for uninfected control groups were orally infected with 10,000 or 100,000 sporulated oocysts </a:t>
            </a:r>
            <a:r>
              <a:rPr lang="en-US" altLang="ko-KR" sz="1200">
                <a:latin typeface="Times New Roman" panose="02020603050405020304" pitchFamily="18" charset="0"/>
                <a:cs typeface="Times New Roman" panose="02020603050405020304" pitchFamily="18" charset="0"/>
              </a:rPr>
              <a:t>of EA. </a:t>
            </a:r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Intestinal samples were obtained for scoring gut lesions and histopathological analysis at 22 days (i.e., 6 days of post infection). Body weight gain (BWG)</a:t>
            </a:r>
            <a:r>
              <a: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individually measured on days 0, 6 and 9 post infection. Fecal samples were collected from 6 to 9 days post infection.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E0F59C8F-A31E-4B3D-A74E-2768288108FB}"/>
              </a:ext>
            </a:extLst>
          </p:cNvPr>
          <p:cNvGrpSpPr/>
          <p:nvPr/>
        </p:nvGrpSpPr>
        <p:grpSpPr>
          <a:xfrm>
            <a:off x="2221661" y="979521"/>
            <a:ext cx="6959679" cy="3597020"/>
            <a:chOff x="2202611" y="293721"/>
            <a:chExt cx="6959679" cy="3597020"/>
          </a:xfrm>
        </p:grpSpPr>
        <p:cxnSp>
          <p:nvCxnSpPr>
            <p:cNvPr id="32" name="직선 연결선 31">
              <a:extLst>
                <a:ext uri="{FF2B5EF4-FFF2-40B4-BE49-F238E27FC236}">
                  <a16:creationId xmlns:a16="http://schemas.microsoft.com/office/drawing/2014/main" id="{38A6DE8D-0AF5-4E49-A914-9EAC080F039D}"/>
                </a:ext>
              </a:extLst>
            </p:cNvPr>
            <p:cNvCxnSpPr/>
            <p:nvPr/>
          </p:nvCxnSpPr>
          <p:spPr>
            <a:xfrm>
              <a:off x="2899192" y="1205235"/>
              <a:ext cx="577107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그래픽 32" descr="치킨">
              <a:extLst>
                <a:ext uri="{FF2B5EF4-FFF2-40B4-BE49-F238E27FC236}">
                  <a16:creationId xmlns:a16="http://schemas.microsoft.com/office/drawing/2014/main" id="{A6B0FF11-8992-44F0-BA33-13F949F6E1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147037" y="566882"/>
              <a:ext cx="642667" cy="642667"/>
            </a:xfrm>
            <a:prstGeom prst="rect">
              <a:avLst/>
            </a:prstGeom>
          </p:spPr>
        </p:pic>
        <p:pic>
          <p:nvPicPr>
            <p:cNvPr id="34" name="그래픽 33" descr="점안기">
              <a:extLst>
                <a:ext uri="{FF2B5EF4-FFF2-40B4-BE49-F238E27FC236}">
                  <a16:creationId xmlns:a16="http://schemas.microsoft.com/office/drawing/2014/main" id="{EA71F971-84A3-45B5-9810-EE18574BA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443323" y="532382"/>
              <a:ext cx="642667" cy="642667"/>
            </a:xfrm>
            <a:prstGeom prst="rect">
              <a:avLst/>
            </a:prstGeom>
          </p:spPr>
        </p:pic>
        <p:cxnSp>
          <p:nvCxnSpPr>
            <p:cNvPr id="39" name="직선 연결선 38">
              <a:extLst>
                <a:ext uri="{FF2B5EF4-FFF2-40B4-BE49-F238E27FC236}">
                  <a16:creationId xmlns:a16="http://schemas.microsoft.com/office/drawing/2014/main" id="{01BFDD79-48E4-433C-805F-EC4343C910CE}"/>
                </a:ext>
              </a:extLst>
            </p:cNvPr>
            <p:cNvCxnSpPr/>
            <p:nvPr/>
          </p:nvCxnSpPr>
          <p:spPr>
            <a:xfrm>
              <a:off x="4467043" y="1144865"/>
              <a:ext cx="0" cy="14664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3F159AB8-7424-4443-BBF9-A415BC0074D9}"/>
                </a:ext>
              </a:extLst>
            </p:cNvPr>
            <p:cNvCxnSpPr/>
            <p:nvPr/>
          </p:nvCxnSpPr>
          <p:spPr>
            <a:xfrm>
              <a:off x="6468370" y="1144864"/>
              <a:ext cx="0" cy="14664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>
              <a:extLst>
                <a:ext uri="{FF2B5EF4-FFF2-40B4-BE49-F238E27FC236}">
                  <a16:creationId xmlns:a16="http://schemas.microsoft.com/office/drawing/2014/main" id="{2E9018A6-95E9-4CA2-897E-DCBA766BC140}"/>
                </a:ext>
              </a:extLst>
            </p:cNvPr>
            <p:cNvCxnSpPr/>
            <p:nvPr/>
          </p:nvCxnSpPr>
          <p:spPr>
            <a:xfrm>
              <a:off x="8670264" y="1146316"/>
              <a:ext cx="0" cy="14664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3" name="그래픽 42" descr="치킨">
              <a:extLst>
                <a:ext uri="{FF2B5EF4-FFF2-40B4-BE49-F238E27FC236}">
                  <a16:creationId xmlns:a16="http://schemas.microsoft.com/office/drawing/2014/main" id="{451888ED-1AE6-4662-94A7-BB64CCD628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348930" y="547475"/>
              <a:ext cx="642667" cy="642667"/>
            </a:xfrm>
            <a:prstGeom prst="rect">
              <a:avLst/>
            </a:prstGeom>
          </p:spPr>
        </p:pic>
        <p:pic>
          <p:nvPicPr>
            <p:cNvPr id="44" name="그래픽 43" descr="치킨">
              <a:extLst>
                <a:ext uri="{FF2B5EF4-FFF2-40B4-BE49-F238E27FC236}">
                  <a16:creationId xmlns:a16="http://schemas.microsoft.com/office/drawing/2014/main" id="{93312DF1-B15F-4F61-B82F-D2E1F44BF1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274496" y="821366"/>
              <a:ext cx="642667" cy="642667"/>
            </a:xfrm>
            <a:prstGeom prst="rect">
              <a:avLst/>
            </a:prstGeom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7DC775E-9684-4A0E-9FB2-638E2559F84B}"/>
                </a:ext>
              </a:extLst>
            </p:cNvPr>
            <p:cNvSpPr txBox="1"/>
            <p:nvPr/>
          </p:nvSpPr>
          <p:spPr>
            <a:xfrm>
              <a:off x="2930109" y="754547"/>
              <a:ext cx="17339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/>
                <a:t>Inoculation</a:t>
              </a:r>
              <a:r>
                <a:rPr lang="ko-KR" altLang="en-US" sz="1200" b="1" dirty="0"/>
                <a:t> </a:t>
              </a:r>
              <a:r>
                <a:rPr lang="en-US" altLang="ko-KR" sz="1200" b="1" dirty="0"/>
                <a:t>of PBS</a:t>
              </a:r>
              <a:endParaRPr lang="ko-KR" altLang="en-US" sz="1200" b="1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0CECB0F-0A83-42AA-BC02-4AD0B9CBB0A1}"/>
                </a:ext>
              </a:extLst>
            </p:cNvPr>
            <p:cNvSpPr txBox="1"/>
            <p:nvPr/>
          </p:nvSpPr>
          <p:spPr>
            <a:xfrm>
              <a:off x="6147037" y="298969"/>
              <a:ext cx="9160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/>
                <a:t>22 days old</a:t>
              </a:r>
              <a:endParaRPr lang="ko-KR" altLang="en-US" sz="1200" b="1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57BD09A-85B9-48A7-A2CB-03512EA33A68}"/>
                </a:ext>
              </a:extLst>
            </p:cNvPr>
            <p:cNvSpPr txBox="1"/>
            <p:nvPr/>
          </p:nvSpPr>
          <p:spPr>
            <a:xfrm>
              <a:off x="8172487" y="298969"/>
              <a:ext cx="9898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/>
                <a:t>25 days old</a:t>
              </a:r>
              <a:endParaRPr lang="ko-KR" altLang="en-US" sz="1200" b="1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C01D3C72-4A52-4493-A3A1-E23DA7E126D3}"/>
                </a:ext>
              </a:extLst>
            </p:cNvPr>
            <p:cNvSpPr txBox="1"/>
            <p:nvPr/>
          </p:nvSpPr>
          <p:spPr>
            <a:xfrm>
              <a:off x="2307564" y="1355720"/>
              <a:ext cx="642667" cy="276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/>
                <a:t>NC</a:t>
              </a:r>
              <a:endParaRPr lang="ko-KR" altLang="en-US" sz="1200" b="1" dirty="0"/>
            </a:p>
          </p:txBody>
        </p:sp>
        <p:cxnSp>
          <p:nvCxnSpPr>
            <p:cNvPr id="50" name="직선 연결선 49">
              <a:extLst>
                <a:ext uri="{FF2B5EF4-FFF2-40B4-BE49-F238E27FC236}">
                  <a16:creationId xmlns:a16="http://schemas.microsoft.com/office/drawing/2014/main" id="{1AB09CF8-6F4C-4FD8-9CE6-07EE383E5BCD}"/>
                </a:ext>
              </a:extLst>
            </p:cNvPr>
            <p:cNvCxnSpPr/>
            <p:nvPr/>
          </p:nvCxnSpPr>
          <p:spPr>
            <a:xfrm>
              <a:off x="2896318" y="2064997"/>
              <a:ext cx="577107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1" name="그래픽 50" descr="치킨">
              <a:extLst>
                <a:ext uri="{FF2B5EF4-FFF2-40B4-BE49-F238E27FC236}">
                  <a16:creationId xmlns:a16="http://schemas.microsoft.com/office/drawing/2014/main" id="{98552396-8253-437A-8875-DE983504957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144163" y="1426644"/>
              <a:ext cx="642667" cy="642667"/>
            </a:xfrm>
            <a:prstGeom prst="rect">
              <a:avLst/>
            </a:prstGeom>
          </p:spPr>
        </p:pic>
        <p:cxnSp>
          <p:nvCxnSpPr>
            <p:cNvPr id="52" name="직선 연결선 51">
              <a:extLst>
                <a:ext uri="{FF2B5EF4-FFF2-40B4-BE49-F238E27FC236}">
                  <a16:creationId xmlns:a16="http://schemas.microsoft.com/office/drawing/2014/main" id="{948193ED-ABC4-48E7-8017-DCA58A5E906A}"/>
                </a:ext>
              </a:extLst>
            </p:cNvPr>
            <p:cNvCxnSpPr/>
            <p:nvPr/>
          </p:nvCxnSpPr>
          <p:spPr>
            <a:xfrm>
              <a:off x="4464169" y="2004627"/>
              <a:ext cx="0" cy="14664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직선 연결선 52">
              <a:extLst>
                <a:ext uri="{FF2B5EF4-FFF2-40B4-BE49-F238E27FC236}">
                  <a16:creationId xmlns:a16="http://schemas.microsoft.com/office/drawing/2014/main" id="{59498278-3D38-422A-804F-E86B1CA4B07C}"/>
                </a:ext>
              </a:extLst>
            </p:cNvPr>
            <p:cNvCxnSpPr/>
            <p:nvPr/>
          </p:nvCxnSpPr>
          <p:spPr>
            <a:xfrm>
              <a:off x="6465496" y="2004626"/>
              <a:ext cx="0" cy="14664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>
              <a:extLst>
                <a:ext uri="{FF2B5EF4-FFF2-40B4-BE49-F238E27FC236}">
                  <a16:creationId xmlns:a16="http://schemas.microsoft.com/office/drawing/2014/main" id="{6E8B3BCF-46A4-4F8D-9CA5-31CF4F52FD4F}"/>
                </a:ext>
              </a:extLst>
            </p:cNvPr>
            <p:cNvCxnSpPr/>
            <p:nvPr/>
          </p:nvCxnSpPr>
          <p:spPr>
            <a:xfrm>
              <a:off x="8667390" y="2006078"/>
              <a:ext cx="0" cy="14664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5" name="그래픽 54" descr="치킨">
              <a:extLst>
                <a:ext uri="{FF2B5EF4-FFF2-40B4-BE49-F238E27FC236}">
                  <a16:creationId xmlns:a16="http://schemas.microsoft.com/office/drawing/2014/main" id="{20DE3AE3-465B-4D18-8D29-82E9FDF40BF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346056" y="1407237"/>
              <a:ext cx="642667" cy="642667"/>
            </a:xfrm>
            <a:prstGeom prst="rect">
              <a:avLst/>
            </a:prstGeom>
          </p:spPr>
        </p:pic>
        <p:pic>
          <p:nvPicPr>
            <p:cNvPr id="56" name="그래픽 55" descr="치킨">
              <a:extLst>
                <a:ext uri="{FF2B5EF4-FFF2-40B4-BE49-F238E27FC236}">
                  <a16:creationId xmlns:a16="http://schemas.microsoft.com/office/drawing/2014/main" id="{AFD081B0-B052-40DB-95CE-634B048BACD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271622" y="1681128"/>
              <a:ext cx="642667" cy="642667"/>
            </a:xfrm>
            <a:prstGeom prst="rect">
              <a:avLst/>
            </a:prstGeom>
          </p:spPr>
        </p:pic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EEBE718-7E82-4B76-BBE7-9BCD9F8DEC40}"/>
                </a:ext>
              </a:extLst>
            </p:cNvPr>
            <p:cNvSpPr txBox="1"/>
            <p:nvPr/>
          </p:nvSpPr>
          <p:spPr>
            <a:xfrm>
              <a:off x="2296064" y="2215482"/>
              <a:ext cx="642667" cy="276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/>
                <a:t>EA</a:t>
              </a:r>
              <a:endParaRPr lang="ko-KR" altLang="en-US" sz="1200" b="1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53605AFF-3449-41E0-8FAE-B74E2FFE2558}"/>
                </a:ext>
              </a:extLst>
            </p:cNvPr>
            <p:cNvSpPr txBox="1"/>
            <p:nvPr/>
          </p:nvSpPr>
          <p:spPr>
            <a:xfrm>
              <a:off x="2914289" y="1671059"/>
              <a:ext cx="160898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/>
                <a:t>Inoculation</a:t>
              </a:r>
              <a:r>
                <a:rPr lang="ko-KR" altLang="en-US" sz="1200" b="1" dirty="0"/>
                <a:t> </a:t>
              </a:r>
              <a:r>
                <a:rPr lang="en-US" altLang="ko-KR" sz="1200" b="1" dirty="0"/>
                <a:t>of EA</a:t>
              </a:r>
              <a:endParaRPr lang="ko-KR" altLang="en-US" sz="1200" b="1" dirty="0"/>
            </a:p>
          </p:txBody>
        </p:sp>
        <p:pic>
          <p:nvPicPr>
            <p:cNvPr id="59" name="그래픽 58" descr="점안기">
              <a:extLst>
                <a:ext uri="{FF2B5EF4-FFF2-40B4-BE49-F238E27FC236}">
                  <a16:creationId xmlns:a16="http://schemas.microsoft.com/office/drawing/2014/main" id="{A87CE124-3647-42C7-89A5-050E665F39C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400506" y="1361959"/>
              <a:ext cx="642667" cy="642667"/>
            </a:xfrm>
            <a:prstGeom prst="rect">
              <a:avLst/>
            </a:prstGeom>
          </p:spPr>
        </p:pic>
        <p:cxnSp>
          <p:nvCxnSpPr>
            <p:cNvPr id="60" name="직선 연결선 59">
              <a:extLst>
                <a:ext uri="{FF2B5EF4-FFF2-40B4-BE49-F238E27FC236}">
                  <a16:creationId xmlns:a16="http://schemas.microsoft.com/office/drawing/2014/main" id="{55418E87-3B39-42D7-9BA3-22AAFD61624F}"/>
                </a:ext>
              </a:extLst>
            </p:cNvPr>
            <p:cNvCxnSpPr/>
            <p:nvPr/>
          </p:nvCxnSpPr>
          <p:spPr>
            <a:xfrm>
              <a:off x="2902076" y="2872995"/>
              <a:ext cx="577107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1" name="그래픽 60" descr="치킨">
              <a:extLst>
                <a:ext uri="{FF2B5EF4-FFF2-40B4-BE49-F238E27FC236}">
                  <a16:creationId xmlns:a16="http://schemas.microsoft.com/office/drawing/2014/main" id="{3B1D7F30-66BE-4298-9594-FB0E67985B3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6149921" y="2234642"/>
              <a:ext cx="642667" cy="642667"/>
            </a:xfrm>
            <a:prstGeom prst="rect">
              <a:avLst/>
            </a:prstGeom>
          </p:spPr>
        </p:pic>
        <p:cxnSp>
          <p:nvCxnSpPr>
            <p:cNvPr id="62" name="직선 연결선 61">
              <a:extLst>
                <a:ext uri="{FF2B5EF4-FFF2-40B4-BE49-F238E27FC236}">
                  <a16:creationId xmlns:a16="http://schemas.microsoft.com/office/drawing/2014/main" id="{486553FE-97E8-4C38-9C0B-52A882186D3E}"/>
                </a:ext>
              </a:extLst>
            </p:cNvPr>
            <p:cNvCxnSpPr/>
            <p:nvPr/>
          </p:nvCxnSpPr>
          <p:spPr>
            <a:xfrm>
              <a:off x="4469927" y="2812625"/>
              <a:ext cx="0" cy="14664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직선 연결선 62">
              <a:extLst>
                <a:ext uri="{FF2B5EF4-FFF2-40B4-BE49-F238E27FC236}">
                  <a16:creationId xmlns:a16="http://schemas.microsoft.com/office/drawing/2014/main" id="{A6E67CD5-BE7E-4BC8-B22F-9CE067E4BFDD}"/>
                </a:ext>
              </a:extLst>
            </p:cNvPr>
            <p:cNvCxnSpPr/>
            <p:nvPr/>
          </p:nvCxnSpPr>
          <p:spPr>
            <a:xfrm>
              <a:off x="6471254" y="2812624"/>
              <a:ext cx="0" cy="14664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직선 연결선 63">
              <a:extLst>
                <a:ext uri="{FF2B5EF4-FFF2-40B4-BE49-F238E27FC236}">
                  <a16:creationId xmlns:a16="http://schemas.microsoft.com/office/drawing/2014/main" id="{D6A92AAD-2BBD-4B5C-B7C1-02227CC2AEEB}"/>
                </a:ext>
              </a:extLst>
            </p:cNvPr>
            <p:cNvCxnSpPr/>
            <p:nvPr/>
          </p:nvCxnSpPr>
          <p:spPr>
            <a:xfrm>
              <a:off x="8673148" y="2814076"/>
              <a:ext cx="0" cy="14664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7" name="그래픽 66" descr="치킨">
              <a:extLst>
                <a:ext uri="{FF2B5EF4-FFF2-40B4-BE49-F238E27FC236}">
                  <a16:creationId xmlns:a16="http://schemas.microsoft.com/office/drawing/2014/main" id="{09C64A57-C111-4432-A969-F2F8D9A2929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8351814" y="2215235"/>
              <a:ext cx="642667" cy="642667"/>
            </a:xfrm>
            <a:prstGeom prst="rect">
              <a:avLst/>
            </a:prstGeom>
          </p:spPr>
        </p:pic>
        <p:pic>
          <p:nvPicPr>
            <p:cNvPr id="68" name="그래픽 67" descr="치킨">
              <a:extLst>
                <a:ext uri="{FF2B5EF4-FFF2-40B4-BE49-F238E27FC236}">
                  <a16:creationId xmlns:a16="http://schemas.microsoft.com/office/drawing/2014/main" id="{EAB9F106-9FA9-40A5-930C-D13A93593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2277380" y="2489126"/>
              <a:ext cx="642667" cy="642667"/>
            </a:xfrm>
            <a:prstGeom prst="rect">
              <a:avLst/>
            </a:prstGeom>
          </p:spPr>
        </p:pic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7D5D3A8D-BCC0-431B-9D72-A5D50FCC9C6B}"/>
                </a:ext>
              </a:extLst>
            </p:cNvPr>
            <p:cNvSpPr txBox="1"/>
            <p:nvPr/>
          </p:nvSpPr>
          <p:spPr>
            <a:xfrm>
              <a:off x="2202611" y="3061196"/>
              <a:ext cx="9805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err="1"/>
                <a:t>EA+mineral</a:t>
              </a:r>
              <a:endParaRPr lang="ko-KR" altLang="en-US" sz="1200" b="1" dirty="0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3148C9A4-59FA-4B87-A8E8-B555DB7AA905}"/>
                </a:ext>
              </a:extLst>
            </p:cNvPr>
            <p:cNvSpPr txBox="1"/>
            <p:nvPr/>
          </p:nvSpPr>
          <p:spPr>
            <a:xfrm>
              <a:off x="2914289" y="2325270"/>
              <a:ext cx="17339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/>
                <a:t>mineral treatment and inoculation</a:t>
              </a:r>
              <a:r>
                <a:rPr lang="ko-KR" altLang="en-US" sz="1200" b="1" dirty="0"/>
                <a:t> </a:t>
              </a:r>
              <a:r>
                <a:rPr lang="en-US" altLang="ko-KR" sz="1200" b="1" dirty="0"/>
                <a:t>of</a:t>
              </a:r>
              <a:r>
                <a:rPr lang="en-US" altLang="ko-KR" sz="1200" b="1" i="1" dirty="0"/>
                <a:t> </a:t>
              </a:r>
              <a:r>
                <a:rPr lang="en-US" altLang="ko-KR" sz="1200" b="1" dirty="0"/>
                <a:t>EA</a:t>
              </a:r>
              <a:endParaRPr lang="ko-KR" altLang="en-US" sz="1200" b="1" dirty="0"/>
            </a:p>
          </p:txBody>
        </p:sp>
        <p:pic>
          <p:nvPicPr>
            <p:cNvPr id="71" name="그래픽 70" descr="점안기">
              <a:extLst>
                <a:ext uri="{FF2B5EF4-FFF2-40B4-BE49-F238E27FC236}">
                  <a16:creationId xmlns:a16="http://schemas.microsoft.com/office/drawing/2014/main" id="{BBC5D436-1EDE-4726-B866-DBB5EFD46F69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4406307" y="2215235"/>
              <a:ext cx="642667" cy="642667"/>
            </a:xfrm>
            <a:prstGeom prst="rect">
              <a:avLst/>
            </a:prstGeom>
          </p:spPr>
        </p:pic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E9A81C59-56DB-4377-ADB7-356A0CCEC848}"/>
                </a:ext>
              </a:extLst>
            </p:cNvPr>
            <p:cNvSpPr txBox="1"/>
            <p:nvPr/>
          </p:nvSpPr>
          <p:spPr>
            <a:xfrm>
              <a:off x="3861221" y="293721"/>
              <a:ext cx="12677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/>
                <a:t>16 days old</a:t>
              </a:r>
              <a:endParaRPr lang="ko-KR" altLang="en-US" sz="1200" b="1" dirty="0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003575D5-D75B-4028-B3F2-A5B5B9056142}"/>
                </a:ext>
              </a:extLst>
            </p:cNvPr>
            <p:cNvSpPr txBox="1"/>
            <p:nvPr/>
          </p:nvSpPr>
          <p:spPr>
            <a:xfrm>
              <a:off x="3964699" y="3033885"/>
              <a:ext cx="136083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cs typeface="Arial" panose="020B0604020202020204" pitchFamily="34" charset="0"/>
                </a:rPr>
                <a:t>EA infection</a:t>
              </a:r>
            </a:p>
            <a:p>
              <a:r>
                <a:rPr lang="en-US" sz="1200" b="1" dirty="0">
                  <a:cs typeface="Arial" panose="020B0604020202020204" pitchFamily="34" charset="0"/>
                </a:rPr>
                <a:t>BWG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23CC2361-87A8-487B-97CB-E281438DD6E4}"/>
                </a:ext>
              </a:extLst>
            </p:cNvPr>
            <p:cNvSpPr txBox="1"/>
            <p:nvPr/>
          </p:nvSpPr>
          <p:spPr>
            <a:xfrm>
              <a:off x="5977888" y="2991938"/>
              <a:ext cx="1360832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cs typeface="Arial" panose="020B0604020202020204" pitchFamily="34" charset="0"/>
                </a:rPr>
                <a:t>Lesion score</a:t>
              </a:r>
            </a:p>
            <a:p>
              <a:r>
                <a:rPr lang="en-US" sz="1200" b="1" dirty="0">
                  <a:cs typeface="Arial" panose="020B0604020202020204" pitchFamily="34" charset="0"/>
                </a:rPr>
                <a:t>Histopathology</a:t>
              </a:r>
            </a:p>
            <a:p>
              <a:r>
                <a:rPr lang="en-US" sz="1200" b="1" dirty="0">
                  <a:cs typeface="Arial" panose="020B0604020202020204" pitchFamily="34" charset="0"/>
                </a:rPr>
                <a:t>BWG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92F6684A-9A82-4CC0-9010-A301D9367016}"/>
                </a:ext>
              </a:extLst>
            </p:cNvPr>
            <p:cNvSpPr txBox="1"/>
            <p:nvPr/>
          </p:nvSpPr>
          <p:spPr>
            <a:xfrm>
              <a:off x="8449410" y="2991938"/>
              <a:ext cx="64266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cs typeface="Arial" panose="020B0604020202020204" pitchFamily="34" charset="0"/>
                </a:rPr>
                <a:t>BWG</a:t>
              </a:r>
            </a:p>
          </p:txBody>
        </p:sp>
        <p:cxnSp>
          <p:nvCxnSpPr>
            <p:cNvPr id="4" name="직선 화살표 연결선 3">
              <a:extLst>
                <a:ext uri="{FF2B5EF4-FFF2-40B4-BE49-F238E27FC236}">
                  <a16:creationId xmlns:a16="http://schemas.microsoft.com/office/drawing/2014/main" id="{CFD3D8CE-3D9A-45D6-A12A-182167BDBC97}"/>
                </a:ext>
              </a:extLst>
            </p:cNvPr>
            <p:cNvCxnSpPr>
              <a:cxnSpLocks/>
            </p:cNvCxnSpPr>
            <p:nvPr/>
          </p:nvCxnSpPr>
          <p:spPr>
            <a:xfrm>
              <a:off x="6530627" y="3638269"/>
              <a:ext cx="2165692" cy="0"/>
            </a:xfrm>
            <a:prstGeom prst="straightConnector1">
              <a:avLst/>
            </a:prstGeom>
            <a:ln w="19050" cap="rnd">
              <a:headEnd type="oval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02D36D2F-4600-4227-B575-23D886D118A4}"/>
                </a:ext>
              </a:extLst>
            </p:cNvPr>
            <p:cNvSpPr txBox="1"/>
            <p:nvPr/>
          </p:nvSpPr>
          <p:spPr>
            <a:xfrm>
              <a:off x="7088578" y="3613742"/>
              <a:ext cx="1360832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cs typeface="Arial" panose="020B0604020202020204" pitchFamily="34" charset="0"/>
                </a:rPr>
                <a:t>Collection of feces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5603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156</Words>
  <Application>Microsoft Office PowerPoint</Application>
  <PresentationFormat>와이드스크린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editor</cp:lastModifiedBy>
  <cp:revision>104</cp:revision>
  <cp:lastPrinted>2023-04-20T01:06:15Z</cp:lastPrinted>
  <dcterms:created xsi:type="dcterms:W3CDTF">2021-11-12T00:53:20Z</dcterms:created>
  <dcterms:modified xsi:type="dcterms:W3CDTF">2025-04-07T08:43:41Z</dcterms:modified>
</cp:coreProperties>
</file>